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2" r:id="rId5"/>
    <p:sldId id="264" r:id="rId6"/>
    <p:sldId id="266" r:id="rId7"/>
    <p:sldId id="267" r:id="rId8"/>
    <p:sldId id="257" r:id="rId9"/>
    <p:sldId id="268" r:id="rId10"/>
    <p:sldId id="280" r:id="rId11"/>
    <p:sldId id="265" r:id="rId12"/>
    <p:sldId id="298" r:id="rId13"/>
    <p:sldId id="272" r:id="rId14"/>
    <p:sldId id="297" r:id="rId15"/>
    <p:sldId id="296" r:id="rId16"/>
    <p:sldId id="279" r:id="rId17"/>
    <p:sldId id="293" r:id="rId18"/>
    <p:sldId id="294" r:id="rId19"/>
    <p:sldId id="295" r:id="rId20"/>
    <p:sldId id="278" r:id="rId21"/>
    <p:sldId id="270" r:id="rId22"/>
    <p:sldId id="271" r:id="rId23"/>
    <p:sldId id="273" r:id="rId24"/>
    <p:sldId id="269" r:id="rId25"/>
    <p:sldId id="274" r:id="rId26"/>
    <p:sldId id="287" r:id="rId27"/>
    <p:sldId id="288" r:id="rId28"/>
    <p:sldId id="281" r:id="rId29"/>
    <p:sldId id="282" r:id="rId30"/>
    <p:sldId id="284" r:id="rId31"/>
    <p:sldId id="299" r:id="rId32"/>
    <p:sldId id="300" r:id="rId33"/>
    <p:sldId id="301" r:id="rId34"/>
    <p:sldId id="275" r:id="rId35"/>
    <p:sldId id="286" r:id="rId36"/>
    <p:sldId id="289" r:id="rId37"/>
    <p:sldId id="290" r:id="rId38"/>
    <p:sldId id="291" r:id="rId39"/>
    <p:sldId id="292" r:id="rId40"/>
    <p:sldId id="285" r:id="rId41"/>
    <p:sldId id="276" r:id="rId42"/>
    <p:sldId id="27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l David.S" initials="HD" lastIdx="1" clrIdx="0">
    <p:extLst>
      <p:ext uri="{19B8F6BF-5375-455C-9EA6-DF929625EA0E}">
        <p15:presenceInfo xmlns:p15="http://schemas.microsoft.com/office/powerpoint/2012/main" userId="f9965b1d9d1ff0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E9A09-6243-449C-9FE5-4961F396D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5A15B6-AD6C-4964-B37E-D101FB5AD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B02A85-BF99-4CEF-AD02-2E083AED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7857B3-374A-44C7-80F0-45339CC6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463AD9-D5C5-447D-8BEC-A34CA98A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80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9ED49-D6E7-4F36-9F7D-28D79474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335EE6-C060-4F4C-81EE-FC146B2CC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18883B-D7FC-494B-80A2-F0D34A01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29E2B5-073C-418F-B5AC-1A472C6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3762D5-CC64-40E6-BA14-96172259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56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D5F539-70F4-498C-B306-268BCB634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A68E76-45C9-42B5-B988-372EE048E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5BA739-78C8-43CF-8BFE-301A3193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BEC0F2-5606-4058-8D95-C675A590A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C84D07-FCD5-4479-8349-F01FBD7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57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998CD-163D-428A-8DF5-225C97BC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9F35D-EA0F-43D2-944A-7C3948BCC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7B953B-D16C-4D9D-8D90-19AC6F077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6ECB5-EDE7-4A2D-A109-D738201A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A1728-403F-447D-BF9B-6CF271A1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5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AD498-DEA1-4443-AF52-9B01D41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875C75-7061-4173-9AFF-0489E42A3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094A62-5B20-472C-B57F-F3520ACA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C8BD2-2829-4BB9-9913-F6AF8509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2440A1-67DF-4AAD-A21C-240D818E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72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8DCFC-5717-43A2-9AF0-1987D7CD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DEFE3-1D3A-4AC6-A399-4F24B6389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05679E-53FC-412D-B1EF-CC1274DF2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2DA499-F756-430E-BB83-6312CEE5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7941D5-A7C2-4A09-980B-2D1058A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690600-AA7A-4EF4-9AFC-B0E422ED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311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41CE5-A9AC-4E82-9B34-6F069AE1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0E3B74-D5CC-4EC1-839B-C150B424B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9F6817-038C-476F-9221-15F62E1B7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1786C8-D43C-44DE-AE65-4818995DD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79DE8E-2EF9-4500-9958-F6B556016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9ED047-FA42-4508-9218-BE02C913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999F3A-C720-4FE0-8F7C-BDE04FA62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4A95B2-8E8A-43E2-8A73-60487BF0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91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0630F-6123-4712-AF8D-AB01C5D5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721CA1-65C9-49F0-BA2A-88DCBFC7A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7016A8-96EE-4425-85F0-8387A978C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BA3C95-F088-473D-B98C-060DF909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8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C2F193-CDB9-408C-A4EE-DA3C29402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D1D9FE-6AA7-4B2D-8AA0-BFEAD8EE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24FE83-015F-44F2-AA34-C6FFF7A4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01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F3C33-D01E-498D-A4A6-78E7550F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1D4718-09F9-40D8-9532-F4EB347E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2B0246-AA30-4517-B7BC-E03797038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7C978E-B496-4F0A-8F44-E4E9ADF5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97FB32-D817-47B6-808D-D913A928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F94DF3-B39C-4453-B1B2-BF88685E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83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AE3D5-E6B1-4FF0-965A-708CFAED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C59933-0718-4CED-828E-F7C37DE17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081732-FE8F-4FB6-AB34-B2F615854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100684-1755-4DB5-B486-EC5C343B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BBF03C-8419-40DF-82B9-3D2606B0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7075CB-6E80-498A-ADB4-B923C346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36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842A46-EA40-4C37-B706-5080F1CC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509609-610B-4C3B-BF80-DF9592FF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DF1A8A-20BE-47E7-8F20-2438EC660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8B9E5-4F41-4DCE-B634-D950B977207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3388C0-CF52-4360-9983-4BC805A67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41CBDF-E4A4-480B-A110-9118173A8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0A8A2-7C7C-4314-ADC1-618A6BA583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15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5A782C-6022-4259-A43E-5570435BB37D}"/>
              </a:ext>
            </a:extLst>
          </p:cNvPr>
          <p:cNvSpPr txBox="1">
            <a:spLocks/>
          </p:cNvSpPr>
          <p:nvPr/>
        </p:nvSpPr>
        <p:spPr>
          <a:xfrm>
            <a:off x="1746344" y="1398748"/>
            <a:ext cx="4026566" cy="10725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altLang="zh-CN" sz="2900" b="1" spc="300" dirty="0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Via</a:t>
            </a:r>
            <a:r>
              <a:rPr lang="en-US" altLang="zh-CN" sz="3500" b="1" spc="300" dirty="0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4900" b="1" spc="300" dirty="0" err="1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4100" b="1" spc="300" dirty="0" err="1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hichao</a:t>
            </a:r>
            <a:r>
              <a:rPr lang="en-US" altLang="zh-CN" sz="4100" b="1" spc="300" dirty="0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900" b="1" spc="300" dirty="0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4100" b="1" spc="300" dirty="0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endParaRPr lang="zh-CN" altLang="en-US" sz="3500" b="1" spc="300" dirty="0">
              <a:solidFill>
                <a:schemeClr val="accent5">
                  <a:lumMod val="75000"/>
                </a:schemeClr>
              </a:solidFill>
              <a:latin typeface="Adobe 明體 Std L" panose="02020300000000000000" pitchFamily="18" charset="-128"/>
              <a:ea typeface="Adobe 明體 Std L" panose="020203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E711981-4844-4DC6-9B65-FB750F7980D9}"/>
              </a:ext>
            </a:extLst>
          </p:cNvPr>
          <p:cNvGrpSpPr/>
          <p:nvPr/>
        </p:nvGrpSpPr>
        <p:grpSpPr>
          <a:xfrm>
            <a:off x="4427013" y="3115852"/>
            <a:ext cx="5981458" cy="2087003"/>
            <a:chOff x="3229568" y="3663303"/>
            <a:chExt cx="7941352" cy="180097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53B6861-963D-4669-93E3-643E1C9A1899}"/>
                </a:ext>
              </a:extLst>
            </p:cNvPr>
            <p:cNvSpPr/>
            <p:nvPr/>
          </p:nvSpPr>
          <p:spPr>
            <a:xfrm>
              <a:off x="3229568" y="3663303"/>
              <a:ext cx="7941349" cy="180097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E092081-E23C-4C7E-8A14-4B886F370B08}"/>
                </a:ext>
              </a:extLst>
            </p:cNvPr>
            <p:cNvCxnSpPr>
              <a:cxnSpLocks/>
            </p:cNvCxnSpPr>
            <p:nvPr/>
          </p:nvCxnSpPr>
          <p:spPr>
            <a:xfrm>
              <a:off x="3229568" y="5250688"/>
              <a:ext cx="7941352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57A4C2FD-CAB4-4B68-A9D8-2B66D5F3F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9850" y="3229408"/>
            <a:ext cx="6278235" cy="1651351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b="1" spc="300" dirty="0">
                <a:solidFill>
                  <a:schemeClr val="bg1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br>
              <a:rPr lang="en-US" altLang="zh-CN" b="1" spc="300" dirty="0">
                <a:solidFill>
                  <a:schemeClr val="bg1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5400" b="1" spc="300" dirty="0">
                <a:solidFill>
                  <a:schemeClr val="bg1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Image Processing</a:t>
            </a:r>
            <a:endParaRPr lang="zh-CN" altLang="en-US" b="1" spc="300" dirty="0">
              <a:solidFill>
                <a:schemeClr val="bg1"/>
              </a:solidFill>
              <a:latin typeface="Adobe Garamond Pro Bold" panose="020207020605060204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84BEE7-2543-4078-9318-208EB86288FA}"/>
              </a:ext>
            </a:extLst>
          </p:cNvPr>
          <p:cNvSpPr/>
          <p:nvPr/>
        </p:nvSpPr>
        <p:spPr>
          <a:xfrm>
            <a:off x="1746344" y="2552873"/>
            <a:ext cx="5509661" cy="13867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8ED426-ED58-4689-8472-84C9F6735CFA}"/>
              </a:ext>
            </a:extLst>
          </p:cNvPr>
          <p:cNvSpPr/>
          <p:nvPr/>
        </p:nvSpPr>
        <p:spPr>
          <a:xfrm>
            <a:off x="1839806" y="2412835"/>
            <a:ext cx="51744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9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Overview</a:t>
            </a:r>
            <a:endParaRPr lang="zh-CN" altLang="en-US" sz="9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9F593A-805F-4544-88EA-79FF8B634D66}"/>
              </a:ext>
            </a:extLst>
          </p:cNvPr>
          <p:cNvSpPr txBox="1"/>
          <p:nvPr/>
        </p:nvSpPr>
        <p:spPr>
          <a:xfrm>
            <a:off x="7538124" y="3174923"/>
            <a:ext cx="23678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spc="300" dirty="0">
                <a:solidFill>
                  <a:schemeClr val="bg1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RGB-D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2942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Modal to Modal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8AD5A1-8A4A-4D44-956B-518ED173D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7" t="1170" r="49863" b="74340"/>
          <a:stretch/>
        </p:blipFill>
        <p:spPr>
          <a:xfrm>
            <a:off x="811763" y="1881509"/>
            <a:ext cx="3368351" cy="16795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316005-8D1D-4D45-9BD4-8AF599B80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7" t="25577" r="49863" b="49933"/>
          <a:stretch/>
        </p:blipFill>
        <p:spPr>
          <a:xfrm>
            <a:off x="811762" y="4385387"/>
            <a:ext cx="3368351" cy="16795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2B005B-9205-4B23-83AB-0D8250013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7" t="75510" r="49863"/>
          <a:stretch/>
        </p:blipFill>
        <p:spPr>
          <a:xfrm>
            <a:off x="8078754" y="1881508"/>
            <a:ext cx="3368351" cy="16795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BAC6D1-0857-4D98-8562-14AE5B9AC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7" t="75510" r="49863"/>
          <a:stretch/>
        </p:blipFill>
        <p:spPr>
          <a:xfrm>
            <a:off x="8078754" y="4385386"/>
            <a:ext cx="3368351" cy="16795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07EE41-BE27-4112-8161-EBFE39DF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62" y="2032103"/>
            <a:ext cx="1517975" cy="13783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D19B41A-1C72-44D1-B46F-774D4553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011" y="4535981"/>
            <a:ext cx="1517975" cy="13783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145B938-C1E2-4216-BCC9-6F81A498A4C1}"/>
              </a:ext>
            </a:extLst>
          </p:cNvPr>
          <p:cNvSpPr txBox="1"/>
          <p:nvPr/>
        </p:nvSpPr>
        <p:spPr>
          <a:xfrm>
            <a:off x="4960776" y="1255651"/>
            <a:ext cx="3344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BBCADF3-018D-4FE7-9EDA-A93EB3A0898B}"/>
              </a:ext>
            </a:extLst>
          </p:cNvPr>
          <p:cNvCxnSpPr>
            <a:stCxn id="3" idx="3"/>
            <a:endCxn id="13" idx="1"/>
          </p:cNvCxnSpPr>
          <p:nvPr/>
        </p:nvCxnSpPr>
        <p:spPr>
          <a:xfrm flipV="1">
            <a:off x="4180114" y="2721264"/>
            <a:ext cx="116544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797124D-1A62-4DB3-9944-950185CC2F35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>
            <a:off x="6863537" y="2721264"/>
            <a:ext cx="12152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1D6A79E-037B-48DD-A3C5-4A9E952FD04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4180113" y="5225142"/>
            <a:ext cx="115689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CF51C69-6186-4EE3-A648-74324D23D923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6854986" y="5225142"/>
            <a:ext cx="12237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EF462B6-501C-4B89-A33A-896B31046A9E}"/>
              </a:ext>
            </a:extLst>
          </p:cNvPr>
          <p:cNvSpPr txBox="1"/>
          <p:nvPr/>
        </p:nvSpPr>
        <p:spPr>
          <a:xfrm>
            <a:off x="3822441" y="3756254"/>
            <a:ext cx="487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Depth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Depth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5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Multi-Modal Fusion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15D3D2-4AFE-445D-B495-54303DF1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7" y="1917842"/>
            <a:ext cx="10608906" cy="45095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E9D1D3-9310-4DF6-9F3A-28194A97C37C}"/>
              </a:ext>
            </a:extLst>
          </p:cNvPr>
          <p:cNvSpPr txBox="1"/>
          <p:nvPr/>
        </p:nvSpPr>
        <p:spPr>
          <a:xfrm>
            <a:off x="995265" y="1250911"/>
            <a:ext cx="892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+ Sparse Depth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Depth: </a:t>
            </a:r>
            <a:r>
              <a:rPr lang="en-US" altLang="zh-CN" sz="2800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[add,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096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Monocular Depth Estimation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Monocular Depth Estimation with Left-Right Consistency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321064-14D8-42BB-B2CD-8B128CD74C7C}"/>
              </a:ext>
            </a:extLst>
          </p:cNvPr>
          <p:cNvSpPr txBox="1"/>
          <p:nvPr/>
        </p:nvSpPr>
        <p:spPr>
          <a:xfrm>
            <a:off x="734008" y="1004298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MonoDepth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24A316-BBB7-46C2-AF0A-C58286469B07}"/>
              </a:ext>
            </a:extLst>
          </p:cNvPr>
          <p:cNvSpPr txBox="1"/>
          <p:nvPr/>
        </p:nvSpPr>
        <p:spPr>
          <a:xfrm>
            <a:off x="1150776" y="1515756"/>
            <a:ext cx="315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Stereo Matching: Disparity Map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524EA8-AF2D-40C1-86F8-A796846FE9B9}"/>
              </a:ext>
            </a:extLst>
          </p:cNvPr>
          <p:cNvSpPr txBox="1"/>
          <p:nvPr/>
        </p:nvSpPr>
        <p:spPr>
          <a:xfrm>
            <a:off x="1318850" y="1888107"/>
            <a:ext cx="46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center distance of same pattern patches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AB1CF29-5907-4250-B77D-2887CBE45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" t="2694"/>
          <a:stretch/>
        </p:blipFill>
        <p:spPr>
          <a:xfrm>
            <a:off x="1318850" y="2375736"/>
            <a:ext cx="5616513" cy="4065385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7474916D-75D6-47EA-9BF0-4E999E568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0344" y="3269035"/>
            <a:ext cx="1840658" cy="1301155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2E60E26-B120-4012-BE27-12173963B062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8605610" y="2636864"/>
            <a:ext cx="712399" cy="5837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05715E4-FCF0-44C4-903D-D30B34486A06}"/>
              </a:ext>
            </a:extLst>
          </p:cNvPr>
          <p:cNvSpPr txBox="1"/>
          <p:nvPr/>
        </p:nvSpPr>
        <p:spPr>
          <a:xfrm>
            <a:off x="7965454" y="4993455"/>
            <a:ext cx="82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AB8D53-8217-4FB1-B738-99E024E49ACB}"/>
              </a:ext>
            </a:extLst>
          </p:cNvPr>
          <p:cNvSpPr txBox="1"/>
          <p:nvPr/>
        </p:nvSpPr>
        <p:spPr>
          <a:xfrm>
            <a:off x="9130673" y="4985282"/>
            <a:ext cx="125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6D9458D-DAC6-4C83-A6E7-B09FD35E867B}"/>
              </a:ext>
            </a:extLst>
          </p:cNvPr>
          <p:cNvSpPr txBox="1"/>
          <p:nvPr/>
        </p:nvSpPr>
        <p:spPr>
          <a:xfrm>
            <a:off x="7646231" y="1990533"/>
            <a:ext cx="191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between cameras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D0D567-99B6-4837-AC7F-C0C5EDF43D9A}"/>
              </a:ext>
            </a:extLst>
          </p:cNvPr>
          <p:cNvSpPr txBox="1"/>
          <p:nvPr/>
        </p:nvSpPr>
        <p:spPr>
          <a:xfrm>
            <a:off x="10051002" y="2072773"/>
            <a:ext cx="1352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length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B07A0A5-C27E-4CB9-A98A-CAA1C12754AD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0030407" y="2442105"/>
            <a:ext cx="696867" cy="9086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D324F6E-5433-4224-B0F7-4210AA4EEA1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59092" y="4570190"/>
            <a:ext cx="1" cy="4150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0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Monocular Depth Estimation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Monocular Depth Estimation with Left-Right Consistency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321064-14D8-42BB-B2CD-8B128CD74C7C}"/>
              </a:ext>
            </a:extLst>
          </p:cNvPr>
          <p:cNvSpPr txBox="1"/>
          <p:nvPr/>
        </p:nvSpPr>
        <p:spPr>
          <a:xfrm>
            <a:off x="734008" y="1004298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MonoDepth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F0E433-C26A-4E43-86FB-35EF89181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26" y="1529752"/>
            <a:ext cx="5431100" cy="46418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A3C7BE-073C-4C5C-86D8-95F0EA21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7850"/>
            <a:ext cx="5333301" cy="371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4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Monocular Depth Estimation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Monocular Depth Estimation with Left-Right Consistency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321064-14D8-42BB-B2CD-8B128CD74C7C}"/>
              </a:ext>
            </a:extLst>
          </p:cNvPr>
          <p:cNvSpPr txBox="1"/>
          <p:nvPr/>
        </p:nvSpPr>
        <p:spPr>
          <a:xfrm>
            <a:off x="734008" y="1004298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MonoDepth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Loss Function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DAAC4A-F33C-4A20-9A91-CAE757F42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86" y="1926933"/>
            <a:ext cx="6219048" cy="4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B7B8D3-51DC-4855-AC24-F321CE06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72" y="2712212"/>
            <a:ext cx="5876925" cy="10096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6DCE53-3F80-4226-A14A-3F344910E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472" y="4017982"/>
            <a:ext cx="5580952" cy="8285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416EA-C20B-4F2C-AAF1-056D0B9AA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472" y="5142674"/>
            <a:ext cx="3304762" cy="75238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195776E-8D46-4F2A-B288-8ACBC90D5112}"/>
              </a:ext>
            </a:extLst>
          </p:cNvPr>
          <p:cNvSpPr txBox="1"/>
          <p:nvPr/>
        </p:nvSpPr>
        <p:spPr>
          <a:xfrm>
            <a:off x="986713" y="3055448"/>
            <a:ext cx="3047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Appearance Matching 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3A9C75-70C9-4E2F-8807-8A9CDE96AE53}"/>
              </a:ext>
            </a:extLst>
          </p:cNvPr>
          <p:cNvSpPr txBox="1"/>
          <p:nvPr/>
        </p:nvSpPr>
        <p:spPr>
          <a:xfrm>
            <a:off x="986713" y="4192602"/>
            <a:ext cx="3047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 Smoothness 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54DF2B-F164-41D2-9D85-D7A695EFBA06}"/>
              </a:ext>
            </a:extLst>
          </p:cNvPr>
          <p:cNvSpPr txBox="1"/>
          <p:nvPr/>
        </p:nvSpPr>
        <p:spPr>
          <a:xfrm>
            <a:off x="986712" y="5204780"/>
            <a:ext cx="4090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Left-Right Disparity Consistency 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7FA7174-E0C9-43DB-90E1-39B7F0837D1D}"/>
              </a:ext>
            </a:extLst>
          </p:cNvPr>
          <p:cNvSpPr txBox="1"/>
          <p:nvPr/>
        </p:nvSpPr>
        <p:spPr>
          <a:xfrm>
            <a:off x="5171092" y="5843006"/>
            <a:ext cx="5737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differences between left disparity with projected right disparity 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87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Monocular Depth Estimation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Sparse-to-Dense: Self-Supervised Depth Completion from LiDAR and Monocular Camera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DA8A96-FE0A-44A5-A3C6-48C83033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31" y="1940768"/>
            <a:ext cx="11288937" cy="32758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321064-14D8-42BB-B2CD-8B128CD74C7C}"/>
              </a:ext>
            </a:extLst>
          </p:cNvPr>
          <p:cNvSpPr txBox="1"/>
          <p:nvPr/>
        </p:nvSpPr>
        <p:spPr>
          <a:xfrm>
            <a:off x="734008" y="1004298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Sparse-to-Dense: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Framework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059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Monocular Depth Estimation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Sparse-to-Dense: Self-Supervised Depth Completion from LiDAR and Monocular Camera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Sparse-to-Dense: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Framework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BCCA80-2962-41A0-B15A-C1B80FEE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69" y="1750875"/>
            <a:ext cx="10534261" cy="32029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4C5043-5DD4-4683-9B65-0250EAD21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20" y="4954729"/>
            <a:ext cx="6725968" cy="3547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9E142C-1C3A-4D0E-A554-1623D740C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60" y="5392455"/>
            <a:ext cx="7419295" cy="6584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67F3A59-85CA-4551-8C7A-1BD914134F9C}"/>
              </a:ext>
            </a:extLst>
          </p:cNvPr>
          <p:cNvSpPr txBox="1"/>
          <p:nvPr/>
        </p:nvSpPr>
        <p:spPr>
          <a:xfrm>
            <a:off x="8760954" y="5495498"/>
            <a:ext cx="2734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for missing depth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9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Monocular Depth Estimation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Ordinal Regression Network for Monocular Depth Estimation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DORN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4422C2-0886-4684-82F5-879864EC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08" y="3510025"/>
            <a:ext cx="10600556" cy="265013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4025BFCC-4A3A-4B54-919E-A66E5206E65B}"/>
              </a:ext>
            </a:extLst>
          </p:cNvPr>
          <p:cNvGrpSpPr/>
          <p:nvPr/>
        </p:nvGrpSpPr>
        <p:grpSpPr>
          <a:xfrm>
            <a:off x="2649894" y="1206518"/>
            <a:ext cx="3918857" cy="2433056"/>
            <a:chOff x="2649894" y="1206518"/>
            <a:chExt cx="3918857" cy="243305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03E0996-EB16-4B85-858C-F3C44194CB1A}"/>
                </a:ext>
              </a:extLst>
            </p:cNvPr>
            <p:cNvGrpSpPr/>
            <p:nvPr/>
          </p:nvGrpSpPr>
          <p:grpSpPr>
            <a:xfrm>
              <a:off x="2649894" y="1206518"/>
              <a:ext cx="3918857" cy="2433056"/>
              <a:chOff x="2799184" y="1251767"/>
              <a:chExt cx="3918857" cy="2433056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9F0C5B0-820B-4B57-B6DC-B6200172E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70507" y="1302681"/>
                <a:ext cx="3826098" cy="1960995"/>
              </a:xfrm>
              <a:prstGeom prst="rect">
                <a:avLst/>
              </a:prstGeom>
            </p:spPr>
          </p:pic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559BF337-7A3D-4BA4-9557-B4A208E3BD68}"/>
                  </a:ext>
                </a:extLst>
              </p:cNvPr>
              <p:cNvSpPr/>
              <p:nvPr/>
            </p:nvSpPr>
            <p:spPr>
              <a:xfrm>
                <a:off x="2799184" y="1251767"/>
                <a:ext cx="3918857" cy="2011909"/>
              </a:xfrm>
              <a:prstGeom prst="roundRect">
                <a:avLst/>
              </a:prstGeom>
              <a:noFill/>
              <a:ln w="1905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D6E7C5A6-201D-44D8-8815-D2AC2CB563DE}"/>
                  </a:ext>
                </a:extLst>
              </p:cNvPr>
              <p:cNvCxnSpPr>
                <a:cxnSpLocks/>
                <a:endCxn id="13" idx="2"/>
              </p:cNvCxnSpPr>
              <p:nvPr/>
            </p:nvCxnSpPr>
            <p:spPr>
              <a:xfrm flipV="1">
                <a:off x="4758612" y="3263676"/>
                <a:ext cx="1" cy="421147"/>
              </a:xfrm>
              <a:prstGeom prst="straightConnector1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3FBA8D9-1647-4705-B35F-5A90CE6C9408}"/>
                </a:ext>
              </a:extLst>
            </p:cNvPr>
            <p:cNvSpPr txBox="1"/>
            <p:nvPr/>
          </p:nvSpPr>
          <p:spPr>
            <a:xfrm>
              <a:off x="2699781" y="1245961"/>
              <a:ext cx="10294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 Attention</a:t>
              </a:r>
              <a:endPara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7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Monocular Depth Estimation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Ordinal Regression Network for Monocular Depth Estimation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7" y="1004298"/>
            <a:ext cx="1097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DORN: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Spacing-Increasing Discretization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2C2238-5317-412C-8FBE-15BD6B78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30" y="2416216"/>
            <a:ext cx="6991387" cy="31858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768D12-DE9F-4132-AECE-7800B246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299" y="3595165"/>
            <a:ext cx="4847619" cy="666667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3C0E97-4678-486F-9D6F-343C0803E607}"/>
              </a:ext>
            </a:extLst>
          </p:cNvPr>
          <p:cNvGrpSpPr/>
          <p:nvPr/>
        </p:nvGrpSpPr>
        <p:grpSpPr>
          <a:xfrm>
            <a:off x="6750331" y="4773290"/>
            <a:ext cx="4868730" cy="666667"/>
            <a:chOff x="6458633" y="4894587"/>
            <a:chExt cx="4868730" cy="66666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B17C811-3605-43C8-A488-09312325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8633" y="4894587"/>
              <a:ext cx="4723809" cy="638095"/>
            </a:xfrm>
            <a:prstGeom prst="rect">
              <a:avLst/>
            </a:prstGeom>
          </p:spPr>
        </p:pic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81933E1-47F3-4FC8-91AF-B8F2012034A4}"/>
                </a:ext>
              </a:extLst>
            </p:cNvPr>
            <p:cNvSpPr/>
            <p:nvPr/>
          </p:nvSpPr>
          <p:spPr>
            <a:xfrm>
              <a:off x="6570601" y="4894587"/>
              <a:ext cx="4756762" cy="66666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8F55850-30C5-493C-B5DE-4A4C5FFDC4A7}"/>
              </a:ext>
            </a:extLst>
          </p:cNvPr>
          <p:cNvSpPr txBox="1"/>
          <p:nvPr/>
        </p:nvSpPr>
        <p:spPr>
          <a:xfrm>
            <a:off x="1511675" y="194503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(Depth Regression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Range Classification)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6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Monocular Depth Estimation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Ordinal Regression Network for Monocular Depth Estimation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7" y="1004298"/>
            <a:ext cx="1097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DORN: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Inference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345BD99B-AF19-4090-B72A-3DDC377EF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5889" y="2011584"/>
            <a:ext cx="6220164" cy="9490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6E4EA71-D577-4ACB-A14D-036045CA3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13"/>
          <a:stretch/>
        </p:blipFill>
        <p:spPr>
          <a:xfrm>
            <a:off x="3873866" y="3725387"/>
            <a:ext cx="6991387" cy="732331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CC40AA19-B1B1-42A5-8A31-0C92C22A51B1}"/>
              </a:ext>
            </a:extLst>
          </p:cNvPr>
          <p:cNvSpPr/>
          <p:nvPr/>
        </p:nvSpPr>
        <p:spPr>
          <a:xfrm>
            <a:off x="6207723" y="3991135"/>
            <a:ext cx="160666" cy="933165"/>
          </a:xfrm>
          <a:prstGeom prst="downArrow">
            <a:avLst>
              <a:gd name="adj1" fmla="val 1907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56650F6C-4156-47A9-8A32-7CB45EA52377}"/>
              </a:ext>
            </a:extLst>
          </p:cNvPr>
          <p:cNvSpPr/>
          <p:nvPr/>
        </p:nvSpPr>
        <p:spPr>
          <a:xfrm rot="5400000">
            <a:off x="5026393" y="2939679"/>
            <a:ext cx="183382" cy="1324947"/>
          </a:xfrm>
          <a:prstGeom prst="leftBrace">
            <a:avLst>
              <a:gd name="adj1" fmla="val 72252"/>
              <a:gd name="adj2" fmla="val 47183"/>
            </a:avLst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012CCB07-608E-40EA-9859-98B43190FB0D}"/>
              </a:ext>
            </a:extLst>
          </p:cNvPr>
          <p:cNvSpPr/>
          <p:nvPr/>
        </p:nvSpPr>
        <p:spPr>
          <a:xfrm rot="5400000">
            <a:off x="8378926" y="1840849"/>
            <a:ext cx="199154" cy="3542838"/>
          </a:xfrm>
          <a:prstGeom prst="leftBrace">
            <a:avLst>
              <a:gd name="adj1" fmla="val 72252"/>
              <a:gd name="adj2" fmla="val 47183"/>
            </a:avLst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65742C3-ED4B-4A6E-8371-FE958785286A}"/>
              </a:ext>
            </a:extLst>
          </p:cNvPr>
          <p:cNvCxnSpPr>
            <a:cxnSpLocks/>
          </p:cNvCxnSpPr>
          <p:nvPr/>
        </p:nvCxnSpPr>
        <p:spPr>
          <a:xfrm flipV="1">
            <a:off x="5155408" y="2922470"/>
            <a:ext cx="158621" cy="385687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008044A-A1B7-4777-8BB3-FC2A3696A4D0}"/>
              </a:ext>
            </a:extLst>
          </p:cNvPr>
          <p:cNvCxnSpPr>
            <a:cxnSpLocks/>
          </p:cNvCxnSpPr>
          <p:nvPr/>
        </p:nvCxnSpPr>
        <p:spPr>
          <a:xfrm flipH="1" flipV="1">
            <a:off x="8126019" y="2920239"/>
            <a:ext cx="452046" cy="441956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形 26">
            <a:extLst>
              <a:ext uri="{FF2B5EF4-FFF2-40B4-BE49-F238E27FC236}">
                <a16:creationId xmlns:a16="http://schemas.microsoft.com/office/drawing/2014/main" id="{03646A6C-C40C-4B21-B4E2-F46513282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7948" y="4991444"/>
            <a:ext cx="3419550" cy="7599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F4E55FD-35AC-4FA1-9C45-892E9D1DEF1F}"/>
              </a:ext>
            </a:extLst>
          </p:cNvPr>
          <p:cNvSpPr txBox="1"/>
          <p:nvPr/>
        </p:nvSpPr>
        <p:spPr>
          <a:xfrm>
            <a:off x="1147781" y="2259759"/>
            <a:ext cx="1091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zh-CN" altLang="en-US" sz="2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0F14E7E-3C24-4E6C-B7EB-9A387717BDF0}"/>
              </a:ext>
            </a:extLst>
          </p:cNvPr>
          <p:cNvSpPr txBox="1"/>
          <p:nvPr/>
        </p:nvSpPr>
        <p:spPr>
          <a:xfrm>
            <a:off x="1147781" y="5276801"/>
            <a:ext cx="1464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endParaRPr lang="zh-CN" altLang="en-US" sz="2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C3A65C6-2463-4B2D-B3F6-D14B5EC180C6}"/>
              </a:ext>
            </a:extLst>
          </p:cNvPr>
          <p:cNvSpPr txBox="1"/>
          <p:nvPr/>
        </p:nvSpPr>
        <p:spPr>
          <a:xfrm>
            <a:off x="8478503" y="5232060"/>
            <a:ext cx="2643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45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Image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2D6D36-72AE-4483-A0F1-70F56C9F291C}"/>
              </a:ext>
            </a:extLst>
          </p:cNvPr>
          <p:cNvSpPr txBox="1"/>
          <p:nvPr/>
        </p:nvSpPr>
        <p:spPr>
          <a:xfrm>
            <a:off x="607559" y="988172"/>
            <a:ext cx="10976882" cy="168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Representation: Gray Image (Channel = 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Value: Distance * 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Scale_Factor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(Missing = 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Coordinate: corresponding to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RGB image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79E192-DEF0-4208-90BC-9E66B462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2710763"/>
            <a:ext cx="9328484" cy="35047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62EC90-B6D3-4EB9-9985-348607060224}"/>
              </a:ext>
            </a:extLst>
          </p:cNvPr>
          <p:cNvSpPr txBox="1"/>
          <p:nvPr/>
        </p:nvSpPr>
        <p:spPr>
          <a:xfrm>
            <a:off x="3120189" y="6249184"/>
            <a:ext cx="75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8090B9-9419-4ACC-B22A-C443C823C7ED}"/>
              </a:ext>
            </a:extLst>
          </p:cNvPr>
          <p:cNvSpPr txBox="1"/>
          <p:nvPr/>
        </p:nvSpPr>
        <p:spPr>
          <a:xfrm>
            <a:off x="7375360" y="6215517"/>
            <a:ext cx="188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(Colorized)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88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Monocular Depth Estimation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PLADE-Net: Towards Pixel-Level Accuracy for Self-Supervised Single-View Depth Estimation with Neural Positional Encoding and Distilled Matting Loss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334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PLADE-Net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57D05A-D673-4B54-B9BA-AB0A9A126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9" y="1535794"/>
            <a:ext cx="11003902" cy="48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8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922D637-3D39-4232-8732-FE7819C7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39" y="1465963"/>
            <a:ext cx="9380522" cy="502500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Monocular Depth Estimation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PLADE-Net: Towards Pixel-Level Accuracy for Self-Supervised Single-View Depth Estimation with Neural Positional Encoding and Distilled Matting Loss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7" y="1004298"/>
            <a:ext cx="4864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PLADE-Net: Post-processing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906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Monocular Depth Estimation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PLADE-Net: Towards Pixel-Level Accuracy for Self-Supervised Single-View Depth Estimation with Neural Positional Encoding and Distilled Matting Loss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7" y="1004298"/>
            <a:ext cx="4864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PLADE-Net: After-processing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0F4C3C-139A-4BB9-8ED7-2FD93FF245AD}"/>
              </a:ext>
            </a:extLst>
          </p:cNvPr>
          <p:cNvSpPr txBox="1"/>
          <p:nvPr/>
        </p:nvSpPr>
        <p:spPr>
          <a:xfrm>
            <a:off x="1061358" y="249290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hotometric and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eft-right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onsistency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hecks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FBB619-4898-4120-82CE-032D9872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8" y="3503645"/>
            <a:ext cx="81819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21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5CD8D0D-8D00-477B-9A63-A42811D0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9" y="1284616"/>
            <a:ext cx="10114384" cy="51218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Completion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Depth with Convolutional Spatial Propagation Network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334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CSPN: Total Network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53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07E91E0C-52C8-4B17-AC14-110E393F8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83" y="1235130"/>
            <a:ext cx="9643433" cy="48432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Completion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Depth with Convolutional Spatial Propagation Network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334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CSPN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07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Completion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Depth with Convolutional Spatial Propagation Network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334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CSPN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23AE62F-8098-4C2B-80B5-9C45BA79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3" y="2194408"/>
            <a:ext cx="11000792" cy="34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0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Completion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Guided Convolutional Network for Depth Completion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7" y="1004298"/>
            <a:ext cx="4285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Convolutional Network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EB7202-179D-40DB-A923-399008461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79" y="1624543"/>
            <a:ext cx="11290041" cy="43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4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Completion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Guided Convolutional Network for Depth Completion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7" y="1004298"/>
            <a:ext cx="4285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Convolutional Network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B917D1-6BCA-44DA-B021-89C9659F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60" y="2104823"/>
            <a:ext cx="11206065" cy="374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07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Completion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</a:rPr>
              <a:t>Depth Completion from Sparse LiDAR Data with Depth-Normal Constraints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6" y="1004298"/>
            <a:ext cx="11169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</a:rPr>
              <a:t>Depth-Normal Constraints: Overview</a:t>
            </a:r>
          </a:p>
          <a:p>
            <a:r>
              <a:rPr lang="en-US" altLang="zh-CN" sz="2400" dirty="0">
                <a:effectLst/>
                <a:latin typeface="Times New Roman" panose="02020603050405020304" pitchFamily="18" charset="0"/>
              </a:rPr>
              <a:t>	</a:t>
            </a:r>
            <a:r>
              <a:rPr lang="en-US" altLang="zh-CN" sz="1600" dirty="0">
                <a:effectLst/>
                <a:latin typeface="Times New Roman" panose="02020603050405020304" pitchFamily="18" charset="0"/>
              </a:rPr>
              <a:t>Depth </a:t>
            </a:r>
            <a:r>
              <a:rPr lang="zh-CN" altLang="en-US" sz="1600" dirty="0">
                <a:effectLst/>
                <a:latin typeface="Times New Roman" panose="02020603050405020304" pitchFamily="18" charset="0"/>
              </a:rPr>
              <a:t>→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</a:rPr>
              <a:t>Normal+Plane</a:t>
            </a:r>
            <a:r>
              <a:rPr lang="en-US" altLang="zh-CN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zh-CN" altLang="en-US" sz="1600" dirty="0">
                <a:effectLst/>
                <a:latin typeface="Times New Roman" panose="02020603050405020304" pitchFamily="18" charset="0"/>
              </a:rPr>
              <a:t>→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</a:rPr>
              <a:t>Normal+Completed</a:t>
            </a:r>
            <a:r>
              <a:rPr lang="en-US" altLang="zh-CN" sz="1600" dirty="0">
                <a:effectLst/>
                <a:latin typeface="Times New Roman" panose="02020603050405020304" pitchFamily="18" charset="0"/>
              </a:rPr>
              <a:t> Plane </a:t>
            </a:r>
            <a:r>
              <a:rPr lang="zh-CN" altLang="en-US" sz="1600" dirty="0">
                <a:effectLst/>
                <a:latin typeface="Times New Roman" panose="02020603050405020304" pitchFamily="18" charset="0"/>
              </a:rPr>
              <a:t>→ </a:t>
            </a:r>
            <a:r>
              <a:rPr lang="en-US" altLang="zh-CN" sz="1600" dirty="0">
                <a:effectLst/>
                <a:latin typeface="Times New Roman" panose="02020603050405020304" pitchFamily="18" charset="0"/>
              </a:rPr>
              <a:t>Completed Depth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2C1C92F-A56F-4F24-A805-2CF8CDAB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9" y="2049615"/>
            <a:ext cx="11532637" cy="41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Completion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</a:rPr>
              <a:t>Depth Completion from Sparse LiDAR Data with Depth-Normal Constraints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7" y="1004298"/>
            <a:ext cx="840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</a:rPr>
              <a:t>Depth-Normal Constraints: Surface Normal Matrix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182B24-65E4-4A40-A05D-4662D4E1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6" y="2234617"/>
            <a:ext cx="6835549" cy="3954310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51BE660C-CA35-4455-9FE6-7190E76E711F}"/>
              </a:ext>
            </a:extLst>
          </p:cNvPr>
          <p:cNvGrpSpPr/>
          <p:nvPr/>
        </p:nvGrpSpPr>
        <p:grpSpPr>
          <a:xfrm>
            <a:off x="7788795" y="1431663"/>
            <a:ext cx="3888437" cy="4814898"/>
            <a:chOff x="7462224" y="1779620"/>
            <a:chExt cx="3888437" cy="481489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0B445A0-4880-4C8F-BA93-EA65DDEEBA9D}"/>
                </a:ext>
              </a:extLst>
            </p:cNvPr>
            <p:cNvSpPr txBox="1"/>
            <p:nvPr/>
          </p:nvSpPr>
          <p:spPr>
            <a:xfrm>
              <a:off x="8401932" y="4248275"/>
              <a:ext cx="19294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effectLst/>
                  <a:latin typeface="Times New Roman" panose="02020603050405020304" pitchFamily="18" charset="0"/>
                </a:rPr>
                <a:t>Nearest 3D points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0BF79ED-7567-4132-99D4-BEE56BA4800D}"/>
                </a:ext>
              </a:extLst>
            </p:cNvPr>
            <p:cNvSpPr txBox="1"/>
            <p:nvPr/>
          </p:nvSpPr>
          <p:spPr>
            <a:xfrm>
              <a:off x="7573512" y="1925566"/>
              <a:ext cx="3718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effectLst/>
                  <a:latin typeface="Times New Roman" panose="02020603050405020304" pitchFamily="18" charset="0"/>
                </a:rPr>
                <a:t>Normal Calculation from Depth GT</a:t>
              </a:r>
              <a:endParaRPr lang="zh-CN" altLang="en-US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0206DA9-E47A-43D1-8768-3F3F3681B680}"/>
                </a:ext>
              </a:extLst>
            </p:cNvPr>
            <p:cNvSpPr txBox="1"/>
            <p:nvPr/>
          </p:nvSpPr>
          <p:spPr>
            <a:xfrm>
              <a:off x="7507420" y="2463492"/>
              <a:ext cx="3718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effectLst/>
                  <a:latin typeface="Times New Roman" panose="02020603050405020304" pitchFamily="18" charset="0"/>
                </a:rPr>
                <a:t>Each point in sparse depth image</a:t>
              </a:r>
              <a:endParaRPr lang="zh-CN" altLang="en-US" dirty="0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DB650E1-2108-4A45-8405-727408C4045A}"/>
                </a:ext>
              </a:extLst>
            </p:cNvPr>
            <p:cNvGrpSpPr/>
            <p:nvPr/>
          </p:nvGrpSpPr>
          <p:grpSpPr>
            <a:xfrm>
              <a:off x="8858149" y="5020902"/>
              <a:ext cx="1017037" cy="562826"/>
              <a:chOff x="8842967" y="4243861"/>
              <a:chExt cx="1017037" cy="562826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261B7F79-0F5E-49CC-8CE7-0614A0AAC945}"/>
                  </a:ext>
                </a:extLst>
              </p:cNvPr>
              <p:cNvSpPr/>
              <p:nvPr/>
            </p:nvSpPr>
            <p:spPr>
              <a:xfrm>
                <a:off x="8842967" y="4243861"/>
                <a:ext cx="1017037" cy="562826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D3683B-8E18-4BC4-82EE-C2450370FD49}"/>
                  </a:ext>
                </a:extLst>
              </p:cNvPr>
              <p:cNvSpPr txBox="1"/>
              <p:nvPr/>
            </p:nvSpPr>
            <p:spPr>
              <a:xfrm>
                <a:off x="9056562" y="4340608"/>
                <a:ext cx="744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effectLst/>
                    <a:latin typeface="Times New Roman" panose="02020603050405020304" pitchFamily="18" charset="0"/>
                  </a:rPr>
                  <a:t>PCA</a:t>
                </a:r>
                <a:endParaRPr lang="zh-CN" altLang="en-US" dirty="0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B883BC0-5F6E-4BC9-864F-BAD4261E98BB}"/>
                </a:ext>
              </a:extLst>
            </p:cNvPr>
            <p:cNvGrpSpPr/>
            <p:nvPr/>
          </p:nvGrpSpPr>
          <p:grpSpPr>
            <a:xfrm>
              <a:off x="8858149" y="3240143"/>
              <a:ext cx="1017037" cy="562826"/>
              <a:chOff x="8842967" y="3096413"/>
              <a:chExt cx="1017037" cy="562826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2E73A5F-A980-4537-9ED0-A3F66F08E19E}"/>
                  </a:ext>
                </a:extLst>
              </p:cNvPr>
              <p:cNvSpPr txBox="1"/>
              <p:nvPr/>
            </p:nvSpPr>
            <p:spPr>
              <a:xfrm>
                <a:off x="9005024" y="3197574"/>
                <a:ext cx="7724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effectLst/>
                    <a:latin typeface="Times New Roman" panose="02020603050405020304" pitchFamily="18" charset="0"/>
                  </a:rPr>
                  <a:t>KNN</a:t>
                </a:r>
                <a:endParaRPr lang="zh-CN" altLang="en-US" dirty="0"/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541AB324-265F-4F20-B8C2-B9A5A42A3C71}"/>
                  </a:ext>
                </a:extLst>
              </p:cNvPr>
              <p:cNvSpPr/>
              <p:nvPr/>
            </p:nvSpPr>
            <p:spPr>
              <a:xfrm>
                <a:off x="8842967" y="3096413"/>
                <a:ext cx="1017037" cy="562826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8A5AD75-ECD9-4FE0-8931-3286352C0EB3}"/>
                </a:ext>
              </a:extLst>
            </p:cNvPr>
            <p:cNvSpPr txBox="1"/>
            <p:nvPr/>
          </p:nvSpPr>
          <p:spPr>
            <a:xfrm>
              <a:off x="8547784" y="5945442"/>
              <a:ext cx="16377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effectLst/>
                  <a:latin typeface="Times New Roman" panose="02020603050405020304" pitchFamily="18" charset="0"/>
                </a:rPr>
                <a:t>Normal Vector</a:t>
              </a:r>
              <a:endParaRPr lang="zh-CN" altLang="en-US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9AA2AC9-F01F-4169-B823-185ED0080B2D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9366667" y="2832824"/>
              <a:ext cx="1" cy="4073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0C6F045-6ABE-4B80-B1C4-C5B49A257AE9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9366667" y="3802969"/>
              <a:ext cx="1" cy="4453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6910061-7F9C-4B91-8084-A93D18CDF5F7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>
              <a:off x="9366667" y="4617607"/>
              <a:ext cx="1" cy="4032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EEF513B-123F-4304-A539-E0DAECE36B9E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9366668" y="5583728"/>
              <a:ext cx="1" cy="4232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1D666FE9-33B1-4DE3-AF7E-9EFCE09323FD}"/>
                </a:ext>
              </a:extLst>
            </p:cNvPr>
            <p:cNvSpPr/>
            <p:nvPr/>
          </p:nvSpPr>
          <p:spPr>
            <a:xfrm>
              <a:off x="7462224" y="1779620"/>
              <a:ext cx="3888437" cy="4814898"/>
            </a:xfrm>
            <a:prstGeom prst="roundRect">
              <a:avLst>
                <a:gd name="adj" fmla="val 8268"/>
              </a:avLst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276149D9-8C40-4063-B0CF-5CC93571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4" y="1702971"/>
            <a:ext cx="2479864" cy="3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3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Sampling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C2B829-C9BB-4AE2-A535-EC3FB4072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68" y="2615970"/>
            <a:ext cx="4313322" cy="28734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51F68-3FD6-4DA4-B3B6-D8E1ED99E6D5}"/>
              </a:ext>
            </a:extLst>
          </p:cNvPr>
          <p:cNvSpPr txBox="1"/>
          <p:nvPr/>
        </p:nvSpPr>
        <p:spPr>
          <a:xfrm>
            <a:off x="737935" y="1098215"/>
            <a:ext cx="966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of Flight 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Capture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 and calculate time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9D7603-E9CA-442A-971B-CA688572EC2E}"/>
              </a:ext>
            </a:extLst>
          </p:cNvPr>
          <p:cNvSpPr txBox="1"/>
          <p:nvPr/>
        </p:nvSpPr>
        <p:spPr>
          <a:xfrm>
            <a:off x="2507581" y="5489404"/>
            <a:ext cx="1179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90264DA-7D1A-4551-8386-BE80D8D4DD6B}"/>
              </a:ext>
            </a:extLst>
          </p:cNvPr>
          <p:cNvGrpSpPr/>
          <p:nvPr/>
        </p:nvGrpSpPr>
        <p:grpSpPr>
          <a:xfrm>
            <a:off x="8333873" y="2613905"/>
            <a:ext cx="1018674" cy="866274"/>
            <a:chOff x="8061158" y="2181726"/>
            <a:chExt cx="1018674" cy="86627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8399B7C-0E8C-4899-B790-7352A7E89DA8}"/>
                </a:ext>
              </a:extLst>
            </p:cNvPr>
            <p:cNvSpPr/>
            <p:nvPr/>
          </p:nvSpPr>
          <p:spPr>
            <a:xfrm>
              <a:off x="8061158" y="2181726"/>
              <a:ext cx="1018674" cy="8662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3BE2D36-5248-4F26-854F-91003C5AFE38}"/>
                </a:ext>
              </a:extLst>
            </p:cNvPr>
            <p:cNvGrpSpPr/>
            <p:nvPr/>
          </p:nvGrpSpPr>
          <p:grpSpPr>
            <a:xfrm>
              <a:off x="8406062" y="2225841"/>
              <a:ext cx="312822" cy="778043"/>
              <a:chOff x="8406062" y="2358189"/>
              <a:chExt cx="312822" cy="778043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DB11441E-66DA-4C28-A7D7-16E2C2CD6D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2474" y="2358189"/>
                <a:ext cx="0" cy="77804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0EAE9AD6-0F47-4FCD-98CD-A255FE348DE7}"/>
                  </a:ext>
                </a:extLst>
              </p:cNvPr>
              <p:cNvSpPr/>
              <p:nvPr/>
            </p:nvSpPr>
            <p:spPr>
              <a:xfrm>
                <a:off x="8406062" y="2699084"/>
                <a:ext cx="312821" cy="248653"/>
              </a:xfrm>
              <a:prstGeom prst="triangl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33889D10-7570-4104-A68E-3DBB7C04BD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6062" y="2719136"/>
                <a:ext cx="31282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3D1D6188-0753-4246-9D71-178F7E0E2531}"/>
              </a:ext>
            </a:extLst>
          </p:cNvPr>
          <p:cNvCxnSpPr/>
          <p:nvPr/>
        </p:nvCxnSpPr>
        <p:spPr>
          <a:xfrm rot="10800000">
            <a:off x="7691187" y="2534815"/>
            <a:ext cx="529390" cy="264694"/>
          </a:xfrm>
          <a:prstGeom prst="curvedConnector3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C510A661-72A7-4988-9826-6A672EF956DA}"/>
              </a:ext>
            </a:extLst>
          </p:cNvPr>
          <p:cNvCxnSpPr>
            <a:cxnSpLocks/>
          </p:cNvCxnSpPr>
          <p:nvPr/>
        </p:nvCxnSpPr>
        <p:spPr>
          <a:xfrm rot="10800000">
            <a:off x="7599950" y="2936814"/>
            <a:ext cx="529390" cy="104941"/>
          </a:xfrm>
          <a:prstGeom prst="curvedConnector3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8848BF43-DA03-43C6-BDF4-55A97A0EE6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78151" y="3355212"/>
            <a:ext cx="529391" cy="340896"/>
          </a:xfrm>
          <a:prstGeom prst="curvedConnector3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669D7DC-2B3E-44D7-B559-323A7B6FE478}"/>
              </a:ext>
            </a:extLst>
          </p:cNvPr>
          <p:cNvSpPr txBox="1"/>
          <p:nvPr/>
        </p:nvSpPr>
        <p:spPr>
          <a:xfrm>
            <a:off x="8190498" y="1908084"/>
            <a:ext cx="1179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Source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067F9B6-122E-47AD-8A63-C59F53B6F67B}"/>
              </a:ext>
            </a:extLst>
          </p:cNvPr>
          <p:cNvGrpSpPr/>
          <p:nvPr/>
        </p:nvGrpSpPr>
        <p:grpSpPr>
          <a:xfrm>
            <a:off x="8333874" y="4608284"/>
            <a:ext cx="1018674" cy="866274"/>
            <a:chOff x="8109286" y="4271212"/>
            <a:chExt cx="1018674" cy="866274"/>
          </a:xfrm>
        </p:grpSpPr>
        <p:sp>
          <p:nvSpPr>
            <p:cNvPr id="31" name="流程图: 预定义过程 30">
              <a:extLst>
                <a:ext uri="{FF2B5EF4-FFF2-40B4-BE49-F238E27FC236}">
                  <a16:creationId xmlns:a16="http://schemas.microsoft.com/office/drawing/2014/main" id="{1DF5BABA-16CD-4910-A3AE-A3B6C33F003E}"/>
                </a:ext>
              </a:extLst>
            </p:cNvPr>
            <p:cNvSpPr/>
            <p:nvPr/>
          </p:nvSpPr>
          <p:spPr>
            <a:xfrm>
              <a:off x="8109286" y="4271212"/>
              <a:ext cx="1018674" cy="866274"/>
            </a:xfrm>
            <a:prstGeom prst="flowChartPredefined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动作按钮: 视频 3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96390A2B-E325-4F2F-9190-8C1332264F7E}"/>
                </a:ext>
              </a:extLst>
            </p:cNvPr>
            <p:cNvSpPr/>
            <p:nvPr/>
          </p:nvSpPr>
          <p:spPr>
            <a:xfrm>
              <a:off x="8365959" y="4390524"/>
              <a:ext cx="505327" cy="627650"/>
            </a:xfrm>
            <a:prstGeom prst="actionButtonMovi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0FE9346-9145-49F1-A9AC-FDE6CF58C3A1}"/>
              </a:ext>
            </a:extLst>
          </p:cNvPr>
          <p:cNvSpPr txBox="1"/>
          <p:nvPr/>
        </p:nvSpPr>
        <p:spPr>
          <a:xfrm>
            <a:off x="8253664" y="5472493"/>
            <a:ext cx="1179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B466B72-87C3-4BAA-B5B8-9F87914BAF55}"/>
              </a:ext>
            </a:extLst>
          </p:cNvPr>
          <p:cNvCxnSpPr>
            <a:stCxn id="6" idx="1"/>
            <a:endCxn id="3" idx="3"/>
          </p:cNvCxnSpPr>
          <p:nvPr/>
        </p:nvCxnSpPr>
        <p:spPr>
          <a:xfrm flipH="1">
            <a:off x="5253790" y="3047042"/>
            <a:ext cx="3080083" cy="1005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26C87B7-4555-4F2F-83FA-D9B14F897EC4}"/>
              </a:ext>
            </a:extLst>
          </p:cNvPr>
          <p:cNvCxnSpPr>
            <a:cxnSpLocks/>
            <a:stCxn id="3" idx="3"/>
            <a:endCxn id="31" idx="1"/>
          </p:cNvCxnSpPr>
          <p:nvPr/>
        </p:nvCxnSpPr>
        <p:spPr>
          <a:xfrm>
            <a:off x="5253790" y="4052687"/>
            <a:ext cx="3080084" cy="9887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37AD2B3-37B5-4A90-ACB5-AE8AB9B829B7}"/>
              </a:ext>
            </a:extLst>
          </p:cNvPr>
          <p:cNvCxnSpPr>
            <a:cxnSpLocks/>
          </p:cNvCxnSpPr>
          <p:nvPr/>
        </p:nvCxnSpPr>
        <p:spPr>
          <a:xfrm>
            <a:off x="5261811" y="5537024"/>
            <a:ext cx="3023937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238C40DC-D8DE-41BE-BD39-BA1A285156BA}"/>
              </a:ext>
            </a:extLst>
          </p:cNvPr>
          <p:cNvSpPr txBox="1"/>
          <p:nvPr/>
        </p:nvSpPr>
        <p:spPr>
          <a:xfrm>
            <a:off x="6288507" y="5569726"/>
            <a:ext cx="1179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3C941D6-1999-44FD-8ECD-7F44A49B911C}"/>
              </a:ext>
            </a:extLst>
          </p:cNvPr>
          <p:cNvCxnSpPr>
            <a:cxnSpLocks/>
            <a:stCxn id="31" idx="0"/>
            <a:endCxn id="6" idx="2"/>
          </p:cNvCxnSpPr>
          <p:nvPr/>
        </p:nvCxnSpPr>
        <p:spPr>
          <a:xfrm flipH="1" flipV="1">
            <a:off x="8843210" y="3480179"/>
            <a:ext cx="1" cy="112810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844A7FA3-FCAE-40D4-80C1-A5539D77FFA6}"/>
              </a:ext>
            </a:extLst>
          </p:cNvPr>
          <p:cNvSpPr txBox="1"/>
          <p:nvPr/>
        </p:nvSpPr>
        <p:spPr>
          <a:xfrm>
            <a:off x="8436144" y="3803165"/>
            <a:ext cx="1179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CDF738-AA76-46D6-8FB6-7A9C5CA73AD7}"/>
                  </a:ext>
                </a:extLst>
              </p:cNvPr>
              <p:cNvSpPr txBox="1"/>
              <p:nvPr/>
            </p:nvSpPr>
            <p:spPr>
              <a:xfrm>
                <a:off x="6288509" y="3156974"/>
                <a:ext cx="5293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CDF738-AA76-46D6-8FB6-7A9C5CA73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509" y="3156974"/>
                <a:ext cx="52939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450A320-B195-4A5F-A7E4-EB08D983B603}"/>
                  </a:ext>
                </a:extLst>
              </p:cNvPr>
              <p:cNvSpPr txBox="1"/>
              <p:nvPr/>
            </p:nvSpPr>
            <p:spPr>
              <a:xfrm>
                <a:off x="6326602" y="4428574"/>
                <a:ext cx="5293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450A320-B195-4A5F-A7E4-EB08D983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602" y="4428574"/>
                <a:ext cx="529392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737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Completion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</a:rPr>
              <a:t>Depth Completion from Sparse LiDAR Data with Depth-Normal Constraints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6" y="1004298"/>
            <a:ext cx="951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</a:rPr>
              <a:t>Depth-Normal Constraints: Recurrent Refinement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6B20AD-40AA-4300-9FEC-E6EA37A5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18" y="1566227"/>
            <a:ext cx="5602943" cy="466818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9BC32B9-247C-4C19-AA13-9EF94926D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16" y="2424077"/>
            <a:ext cx="3849481" cy="130142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582726C-38B7-40C3-932E-8FB7908A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16" y="4258164"/>
            <a:ext cx="5437668" cy="63121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282FFB6-0106-4DF1-95AF-987BCFD28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516" y="5706534"/>
            <a:ext cx="5058580" cy="42716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70870F3-BB46-4EE6-9C1F-F1F9B4D88623}"/>
              </a:ext>
            </a:extLst>
          </p:cNvPr>
          <p:cNvSpPr txBox="1"/>
          <p:nvPr/>
        </p:nvSpPr>
        <p:spPr>
          <a:xfrm>
            <a:off x="6757865" y="3874743"/>
            <a:ext cx="490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weight: probability on same plane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071BFAB-86F6-42B9-8378-1FF96F850B77}"/>
              </a:ext>
            </a:extLst>
          </p:cNvPr>
          <p:cNvSpPr txBox="1"/>
          <p:nvPr/>
        </p:nvSpPr>
        <p:spPr>
          <a:xfrm>
            <a:off x="6757866" y="5123319"/>
            <a:ext cx="334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E5B76E-D2F6-4CB3-B692-244616EDB879}"/>
              </a:ext>
            </a:extLst>
          </p:cNvPr>
          <p:cNvSpPr txBox="1"/>
          <p:nvPr/>
        </p:nvSpPr>
        <p:spPr>
          <a:xfrm>
            <a:off x="6757866" y="1913784"/>
            <a:ext cx="334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Defussion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Refinement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980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Completion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Depth Completion of a Single RGB-D Image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536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DeepCompletion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Build supervised data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E34F37-CB8B-465D-A4BD-E3524476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10" y="1754747"/>
            <a:ext cx="5428927" cy="4508055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369A0365-4B8A-49BC-B5FF-776EEF190ACF}"/>
              </a:ext>
            </a:extLst>
          </p:cNvPr>
          <p:cNvGrpSpPr/>
          <p:nvPr/>
        </p:nvGrpSpPr>
        <p:grpSpPr>
          <a:xfrm>
            <a:off x="7467599" y="1568024"/>
            <a:ext cx="2975810" cy="2788223"/>
            <a:chOff x="8181474" y="2261936"/>
            <a:chExt cx="2975810" cy="278822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20AE5B2-B42B-4155-A006-44A3387F78E5}"/>
                </a:ext>
              </a:extLst>
            </p:cNvPr>
            <p:cNvSpPr txBox="1"/>
            <p:nvPr/>
          </p:nvSpPr>
          <p:spPr>
            <a:xfrm>
              <a:off x="8819741" y="4356191"/>
              <a:ext cx="17469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effectLst/>
                  <a:latin typeface="Times New Roman" panose="02020603050405020304" pitchFamily="18" charset="0"/>
                </a:rPr>
                <a:t>Reconstructed 3D Mesh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3386A08-E99F-4BDA-B64D-3B076DFFD14F}"/>
                </a:ext>
              </a:extLst>
            </p:cNvPr>
            <p:cNvSpPr txBox="1"/>
            <p:nvPr/>
          </p:nvSpPr>
          <p:spPr>
            <a:xfrm>
              <a:off x="8268211" y="2357896"/>
              <a:ext cx="2850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effectLst/>
                  <a:latin typeface="Times New Roman" panose="02020603050405020304" pitchFamily="18" charset="0"/>
                </a:rPr>
                <a:t>Multi-view RGB-D Images</a:t>
              </a:r>
              <a:endParaRPr lang="zh-CN" altLang="en-US" dirty="0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7526E27-1C01-47D6-94FE-91C02E227149}"/>
                </a:ext>
              </a:extLst>
            </p:cNvPr>
            <p:cNvGrpSpPr/>
            <p:nvPr/>
          </p:nvGrpSpPr>
          <p:grpSpPr>
            <a:xfrm>
              <a:off x="8409971" y="3204613"/>
              <a:ext cx="2566533" cy="669161"/>
              <a:chOff x="8817244" y="3146990"/>
              <a:chExt cx="1017037" cy="2686484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6991254-7F11-44A2-BD9A-75DD95B4066E}"/>
                  </a:ext>
                </a:extLst>
              </p:cNvPr>
              <p:cNvSpPr txBox="1"/>
              <p:nvPr/>
            </p:nvSpPr>
            <p:spPr>
              <a:xfrm>
                <a:off x="8839724" y="3224779"/>
                <a:ext cx="994557" cy="2585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Screened Poisson Surface Reconstruction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336C9918-1501-4D4D-AF54-692B7490070C}"/>
                  </a:ext>
                </a:extLst>
              </p:cNvPr>
              <p:cNvSpPr/>
              <p:nvPr/>
            </p:nvSpPr>
            <p:spPr>
              <a:xfrm>
                <a:off x="8817244" y="3146990"/>
                <a:ext cx="1017037" cy="2686484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8C17995-C456-4067-B701-8469F68F6C20}"/>
                </a:ext>
              </a:extLst>
            </p:cNvPr>
            <p:cNvCxnSpPr>
              <a:cxnSpLocks/>
              <a:stCxn id="13" idx="2"/>
              <a:endCxn id="24" idx="0"/>
            </p:cNvCxnSpPr>
            <p:nvPr/>
          </p:nvCxnSpPr>
          <p:spPr>
            <a:xfrm>
              <a:off x="9693237" y="2727228"/>
              <a:ext cx="1" cy="4773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035FA12-BFFC-4C13-A477-FBAC05ECD648}"/>
                </a:ext>
              </a:extLst>
            </p:cNvPr>
            <p:cNvCxnSpPr>
              <a:cxnSpLocks/>
              <a:stCxn id="24" idx="2"/>
              <a:endCxn id="11" idx="0"/>
            </p:cNvCxnSpPr>
            <p:nvPr/>
          </p:nvCxnSpPr>
          <p:spPr>
            <a:xfrm flipH="1">
              <a:off x="9693237" y="3873774"/>
              <a:ext cx="1" cy="4824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E0CA222-8D1F-4EC8-AC0D-5A1922C684E1}"/>
                </a:ext>
              </a:extLst>
            </p:cNvPr>
            <p:cNvSpPr/>
            <p:nvPr/>
          </p:nvSpPr>
          <p:spPr>
            <a:xfrm>
              <a:off x="8181474" y="2261936"/>
              <a:ext cx="2975810" cy="2788223"/>
            </a:xfrm>
            <a:prstGeom prst="roundRect">
              <a:avLst>
                <a:gd name="adj" fmla="val 8268"/>
              </a:avLst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2B81DF7E-2DB7-4B2F-A551-2C215E07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5"/>
          <a:stretch/>
        </p:blipFill>
        <p:spPr>
          <a:xfrm>
            <a:off x="5883341" y="4452207"/>
            <a:ext cx="6144327" cy="153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93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Completion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Depth Completion of a Single RGB-D Image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7" y="1004298"/>
            <a:ext cx="573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DeepCompletion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71B91B-A5FC-4E3A-AB88-4E80CE6A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7" y="2183999"/>
            <a:ext cx="10860505" cy="3539496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EA81158-62FB-427D-A94D-6093DD4C9A76}"/>
              </a:ext>
            </a:extLst>
          </p:cNvPr>
          <p:cNvSpPr/>
          <p:nvPr/>
        </p:nvSpPr>
        <p:spPr>
          <a:xfrm>
            <a:off x="5245768" y="2430379"/>
            <a:ext cx="1820779" cy="3293116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095A5F2-2A3E-4386-A4EF-D48B21A852BF}"/>
              </a:ext>
            </a:extLst>
          </p:cNvPr>
          <p:cNvSpPr/>
          <p:nvPr/>
        </p:nvSpPr>
        <p:spPr>
          <a:xfrm>
            <a:off x="9649325" y="3104147"/>
            <a:ext cx="1876927" cy="1756611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413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Completion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Depth Completion of a Single RGB-D Image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7" y="1004298"/>
            <a:ext cx="573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DeepCompletion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815815-ADF4-4CA3-A243-DA63C25C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33" y="2177965"/>
            <a:ext cx="5572238" cy="35733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1BDA232-F2A4-4A6F-86BC-134855B93085}"/>
              </a:ext>
            </a:extLst>
          </p:cNvPr>
          <p:cNvSpPr txBox="1"/>
          <p:nvPr/>
        </p:nvSpPr>
        <p:spPr>
          <a:xfrm>
            <a:off x="3068740" y="4288267"/>
            <a:ext cx="166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 Vector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A3E9F3-AD83-4BE5-9B55-0433E0EA1328}"/>
              </a:ext>
            </a:extLst>
          </p:cNvPr>
          <p:cNvSpPr txBox="1"/>
          <p:nvPr/>
        </p:nvSpPr>
        <p:spPr>
          <a:xfrm>
            <a:off x="5041194" y="2008688"/>
            <a:ext cx="1074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Boundary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FEA25F-E8CB-4C41-ABB7-778723061342}"/>
              </a:ext>
            </a:extLst>
          </p:cNvPr>
          <p:cNvSpPr txBox="1"/>
          <p:nvPr/>
        </p:nvSpPr>
        <p:spPr>
          <a:xfrm>
            <a:off x="6302174" y="5026135"/>
            <a:ext cx="4992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Adjacent pixels to have the same depths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938CB8-BB55-4F9E-B973-4ED9B4FB2904}"/>
              </a:ext>
            </a:extLst>
          </p:cNvPr>
          <p:cNvSpPr txBox="1"/>
          <p:nvPr/>
        </p:nvSpPr>
        <p:spPr>
          <a:xfrm>
            <a:off x="6302174" y="3909301"/>
            <a:ext cx="5063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Consistency between </a:t>
            </a:r>
          </a:p>
          <a:p>
            <a:r>
              <a:rPr lang="en-US" altLang="zh-CN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estimated depth and the predicted surface normal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5B997A-2FE0-4B43-BC96-88181C7D71E9}"/>
              </a:ext>
            </a:extLst>
          </p:cNvPr>
          <p:cNvSpPr txBox="1"/>
          <p:nvPr/>
        </p:nvSpPr>
        <p:spPr>
          <a:xfrm>
            <a:off x="6302174" y="2804826"/>
            <a:ext cx="4872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Distance between </a:t>
            </a:r>
          </a:p>
          <a:p>
            <a:r>
              <a:rPr lang="en-US" altLang="zh-CN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estimated depth and the observed raw depth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722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Super-Resolution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Depth Super-Resolution : Learning Depth Super-Resolution using Deep Convolutional Neural Network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551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Depth Super-Resolution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6D2B4C-B02E-4A23-A21E-146572A7C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74"/>
          <a:stretch/>
        </p:blipFill>
        <p:spPr>
          <a:xfrm>
            <a:off x="978159" y="1901223"/>
            <a:ext cx="10235682" cy="39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24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Super-Resolution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Depth Super-Resolution : Learning Depth Super-Resolution using Deep Convolutional Neural Network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880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Depth Super-Resolution: Color modulated smoothness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0D0D07-16A6-4D5B-A3A8-6C06290A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72" y="2443579"/>
            <a:ext cx="2673466" cy="7410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90D9F7-1142-4505-BA50-C7FBB341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72" y="3462736"/>
            <a:ext cx="4427130" cy="9916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0482A2-308C-4CF8-AAE4-67D3FFFF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904" y="4944044"/>
            <a:ext cx="3653180" cy="776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847594B-03EF-47DF-8BE8-569FD215C068}"/>
                  </a:ext>
                </a:extLst>
              </p:cNvPr>
              <p:cNvSpPr txBox="1"/>
              <p:nvPr/>
            </p:nvSpPr>
            <p:spPr>
              <a:xfrm>
                <a:off x="1430204" y="1829869"/>
                <a:ext cx="8801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pixel u, use color in 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smoothness</a:t>
                </a:r>
                <a:endPara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847594B-03EF-47DF-8BE8-569FD215C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04" y="1829869"/>
                <a:ext cx="8801878" cy="369332"/>
              </a:xfrm>
              <a:prstGeom prst="rect">
                <a:avLst/>
              </a:prstGeom>
              <a:blipFill>
                <a:blip r:embed="rId5"/>
                <a:stretch>
                  <a:fillRect l="-62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718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Super-Resolution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deep edge-aware learning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880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Edge-aware Depth SR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C74B7A-DCC1-4C42-9D42-B3A78040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57" y="1654412"/>
            <a:ext cx="8714286" cy="4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51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Super-Resolution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deep edge-aware learning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880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Edge-aware Depth SR: Generate Edge Map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A0E099-8885-4AD8-AF17-A6603F58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8" y="1891792"/>
            <a:ext cx="11168743" cy="396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43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Super-Resolution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deep edge-aware learning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880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Edge-aware Depth SR: Depth Filling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(Calculate Overlap &amp; Cross)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DA7497-3285-4B9B-BC27-375BB7C15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75" y="1638081"/>
            <a:ext cx="8714791" cy="45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9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Super-Resolution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deep edge-aware learning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880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Edge-aware Depth SR: Depth Filling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(Network)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B95F33-0CD1-4866-B8BB-26E3A9B5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43" y="2547781"/>
            <a:ext cx="11687629" cy="27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Sampling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251F68-3FD6-4DA4-B3B6-D8E1ED99E6D5}"/>
              </a:ext>
            </a:extLst>
          </p:cNvPr>
          <p:cNvSpPr txBox="1"/>
          <p:nvPr/>
        </p:nvSpPr>
        <p:spPr>
          <a:xfrm>
            <a:off x="633663" y="2487560"/>
            <a:ext cx="3344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Infrared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4760879-505C-4987-9F54-EC1CB038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759" y="1227220"/>
            <a:ext cx="6824118" cy="507310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D15106EB-333D-4398-9994-E94C96ABF699}"/>
              </a:ext>
            </a:extLst>
          </p:cNvPr>
          <p:cNvSpPr txBox="1"/>
          <p:nvPr/>
        </p:nvSpPr>
        <p:spPr>
          <a:xfrm>
            <a:off x="1097669" y="3010780"/>
            <a:ext cx="3344780" cy="21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Indefinite direction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range &amp; accuracy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4375376-CEAB-4214-884D-5AE2AD97E718}"/>
              </a:ext>
            </a:extLst>
          </p:cNvPr>
          <p:cNvSpPr txBox="1"/>
          <p:nvPr/>
        </p:nvSpPr>
        <p:spPr>
          <a:xfrm>
            <a:off x="7156068" y="6316001"/>
            <a:ext cx="2324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Depth v2 Dataset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814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0411F9-5A8C-4030-B4D7-10AD730B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18" y="1334366"/>
            <a:ext cx="9397482" cy="51103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Super-Resolution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PMBANet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Progressive Multi-Branch Aggregation Network for Scene Depth Super-Resolution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8" y="1004298"/>
            <a:ext cx="334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PMBANet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17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Super-Resolution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PMBANet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Progressive Multi-Branch Aggregation Network for Scene Depth Super-Resolution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7" y="1004298"/>
            <a:ext cx="833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PMBANet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Forward &amp; Back in Reconstruction Branch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788396-46FE-43F9-BCD5-963FBB1E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98" y="1749188"/>
            <a:ext cx="6913984" cy="386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60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Super-Resolution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D8A1-794C-4F5D-91F7-56DAED372C08}"/>
              </a:ext>
            </a:extLst>
          </p:cNvPr>
          <p:cNvSpPr txBox="1"/>
          <p:nvPr/>
        </p:nvSpPr>
        <p:spPr>
          <a:xfrm>
            <a:off x="288759" y="6406513"/>
            <a:ext cx="11654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PMBANet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Progressive Multi-Branch Aggregation Network for Scene Depth Super-Resolution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1AD47-124B-4C1D-9579-EF3D29AD7C6C}"/>
              </a:ext>
            </a:extLst>
          </p:cNvPr>
          <p:cNvSpPr txBox="1"/>
          <p:nvPr/>
        </p:nvSpPr>
        <p:spPr>
          <a:xfrm>
            <a:off x="734007" y="1004298"/>
            <a:ext cx="833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PMBANet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Fusion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975919-CF9C-4F99-BBA1-F8A9A669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73" y="1865513"/>
            <a:ext cx="10562253" cy="33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06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Depth Sampling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251F68-3FD6-4DA4-B3B6-D8E1ED99E6D5}"/>
              </a:ext>
            </a:extLst>
          </p:cNvPr>
          <p:cNvSpPr txBox="1"/>
          <p:nvPr/>
        </p:nvSpPr>
        <p:spPr>
          <a:xfrm>
            <a:off x="408467" y="2531645"/>
            <a:ext cx="3344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 (Laser)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15106EB-333D-4398-9994-E94C96ABF699}"/>
              </a:ext>
            </a:extLst>
          </p:cNvPr>
          <p:cNvSpPr txBox="1"/>
          <p:nvPr/>
        </p:nvSpPr>
        <p:spPr>
          <a:xfrm>
            <a:off x="592648" y="3099470"/>
            <a:ext cx="3522457" cy="21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Definite direction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range &amp; accuracy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756CF7-9B06-49B1-BED3-6311396FCD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2822" y="1389934"/>
            <a:ext cx="7585468" cy="21957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76F08F-5979-45E5-8035-6E4139DDC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823" y="3729439"/>
            <a:ext cx="7585471" cy="219579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74EA93-BDDF-4CA4-87BE-C77042C0357A}"/>
              </a:ext>
            </a:extLst>
          </p:cNvPr>
          <p:cNvSpPr txBox="1"/>
          <p:nvPr/>
        </p:nvSpPr>
        <p:spPr>
          <a:xfrm>
            <a:off x="6720973" y="6010068"/>
            <a:ext cx="2324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KITTI Dataset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02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Main Issue of Depth Image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62BF8A-DFCF-4521-8C1C-98CAD456C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2129437"/>
            <a:ext cx="10668000" cy="404123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4F22E0B-48DA-413F-AEF9-CD59F8E8B322}"/>
              </a:ext>
            </a:extLst>
          </p:cNvPr>
          <p:cNvSpPr/>
          <p:nvPr/>
        </p:nvSpPr>
        <p:spPr>
          <a:xfrm>
            <a:off x="4928936" y="3464354"/>
            <a:ext cx="617621" cy="38501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33E7AC6-AFB7-4AA9-8E72-86FDDAA56079}"/>
              </a:ext>
            </a:extLst>
          </p:cNvPr>
          <p:cNvSpPr/>
          <p:nvPr/>
        </p:nvSpPr>
        <p:spPr>
          <a:xfrm>
            <a:off x="10351168" y="3271848"/>
            <a:ext cx="617621" cy="38501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BD8DAA-6A0B-475F-9435-B6C88BAAF4A0}"/>
              </a:ext>
            </a:extLst>
          </p:cNvPr>
          <p:cNvSpPr txBox="1"/>
          <p:nvPr/>
        </p:nvSpPr>
        <p:spPr>
          <a:xfrm>
            <a:off x="762000" y="1280361"/>
            <a:ext cx="3344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5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Main Issue of Depth Image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BD8DAA-6A0B-475F-9435-B6C88BAAF4A0}"/>
              </a:ext>
            </a:extLst>
          </p:cNvPr>
          <p:cNvSpPr txBox="1"/>
          <p:nvPr/>
        </p:nvSpPr>
        <p:spPr>
          <a:xfrm>
            <a:off x="762000" y="1280361"/>
            <a:ext cx="3344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5486F1-FBAB-41F1-9532-593B419C6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" t="8779" r="5792"/>
          <a:stretch/>
        </p:blipFill>
        <p:spPr>
          <a:xfrm>
            <a:off x="6142992" y="2129437"/>
            <a:ext cx="5881980" cy="44428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12D221-EB7D-4ABC-B2F6-FBF402ED3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5000"/>
                    </a14:imgEffect>
                    <a14:imgEffect>
                      <a14:brightnessContrast bright="10000" contrast="-50000"/>
                    </a14:imgEffect>
                  </a14:imgLayer>
                </a14:imgProps>
              </a:ext>
            </a:extLst>
          </a:blip>
          <a:srcRect l="5052" t="6464" r="5245"/>
          <a:stretch/>
        </p:blipFill>
        <p:spPr>
          <a:xfrm>
            <a:off x="288760" y="2129437"/>
            <a:ext cx="5760250" cy="444290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F5D489D-3305-4EE1-AE33-0339D53A68E8}"/>
              </a:ext>
            </a:extLst>
          </p:cNvPr>
          <p:cNvSpPr/>
          <p:nvPr/>
        </p:nvSpPr>
        <p:spPr>
          <a:xfrm>
            <a:off x="9060721" y="4627984"/>
            <a:ext cx="744076" cy="47598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F5B5845-05FC-460B-A644-E165EF36B784}"/>
              </a:ext>
            </a:extLst>
          </p:cNvPr>
          <p:cNvSpPr/>
          <p:nvPr/>
        </p:nvSpPr>
        <p:spPr>
          <a:xfrm>
            <a:off x="3005154" y="4627984"/>
            <a:ext cx="744076" cy="47598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43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E24FCB-6C23-45D1-B29B-3B8394F03A39}"/>
              </a:ext>
            </a:extLst>
          </p:cNvPr>
          <p:cNvSpPr/>
          <p:nvPr/>
        </p:nvSpPr>
        <p:spPr>
          <a:xfrm>
            <a:off x="0" y="2006082"/>
            <a:ext cx="12192000" cy="1940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BEB944-F269-4405-9956-99A9C468E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1332"/>
            <a:ext cx="9144000" cy="23876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RGBD</a:t>
            </a:r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Image Processing Tasks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84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93A50-576F-421F-93C0-895F0022A96B}"/>
              </a:ext>
            </a:extLst>
          </p:cNvPr>
          <p:cNvSpPr/>
          <p:nvPr/>
        </p:nvSpPr>
        <p:spPr>
          <a:xfrm>
            <a:off x="0" y="0"/>
            <a:ext cx="12192000" cy="9545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F95450A-0ED9-4FD7-8FE2-C913967A1077}"/>
              </a:ext>
            </a:extLst>
          </p:cNvPr>
          <p:cNvSpPr txBox="1">
            <a:spLocks/>
          </p:cNvSpPr>
          <p:nvPr/>
        </p:nvSpPr>
        <p:spPr>
          <a:xfrm>
            <a:off x="288759" y="143710"/>
            <a:ext cx="9144000" cy="66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Common Tasks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A58487-A703-4AFB-9E0B-924C885A1885}"/>
              </a:ext>
            </a:extLst>
          </p:cNvPr>
          <p:cNvSpPr txBox="1"/>
          <p:nvPr/>
        </p:nvSpPr>
        <p:spPr>
          <a:xfrm>
            <a:off x="1212980" y="1446245"/>
            <a:ext cx="4443652" cy="4435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Estimation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Completion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Refinement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Super-Resolution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Segmentation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559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823</Words>
  <Application>Microsoft Office PowerPoint</Application>
  <PresentationFormat>宽屏</PresentationFormat>
  <Paragraphs>179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Adobe 明體 Std L</vt:lpstr>
      <vt:lpstr>等线</vt:lpstr>
      <vt:lpstr>等线 Light</vt:lpstr>
      <vt:lpstr>华文中宋</vt:lpstr>
      <vt:lpstr>Adobe Garamond Pro Bold</vt:lpstr>
      <vt:lpstr>Arial</vt:lpstr>
      <vt:lpstr>Bernard MT Condensed</vt:lpstr>
      <vt:lpstr>Cambria Math</vt:lpstr>
      <vt:lpstr>Times New Roman</vt:lpstr>
      <vt:lpstr>Office 主题​​</vt:lpstr>
      <vt:lpstr>  Image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RGBD Image Processing Tasks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RGB-D Image Processing</dc:title>
  <dc:creator>Hall David.S</dc:creator>
  <cp:lastModifiedBy>Hall David.S</cp:lastModifiedBy>
  <cp:revision>57</cp:revision>
  <dcterms:created xsi:type="dcterms:W3CDTF">2021-04-23T14:06:12Z</dcterms:created>
  <dcterms:modified xsi:type="dcterms:W3CDTF">2021-04-25T15:37:38Z</dcterms:modified>
</cp:coreProperties>
</file>